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1636514"/>
            <a:ext cx="7415927" cy="30060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890"/>
              </a:lnSpc>
              <a:buNone/>
            </a:pPr>
            <a:r>
              <a:rPr lang="en-US" sz="6312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 Renascimento e sua Influência Transformadora</a:t>
            </a:r>
            <a:endParaRPr lang="en-US" sz="6312" dirty="0"/>
          </a:p>
        </p:txBody>
      </p:sp>
      <p:sp>
        <p:nvSpPr>
          <p:cNvPr id="6" name="Text 2"/>
          <p:cNvSpPr/>
          <p:nvPr/>
        </p:nvSpPr>
        <p:spPr>
          <a:xfrm>
            <a:off x="864037" y="5012888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 Renascimento foi um movimento cultural que marcou uma transição da arte medieval para uma abordagem mais racional e humanista, com uma redescoberta dos valores da antiguidade clássica.</a:t>
            </a:r>
            <a:endParaRPr lang="en-US" sz="1944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2237065"/>
            <a:ext cx="585096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Renascimento Italiano</a:t>
            </a:r>
            <a:endParaRPr lang="en-US" sz="4574" dirty="0"/>
          </a:p>
        </p:txBody>
      </p:sp>
      <p:sp>
        <p:nvSpPr>
          <p:cNvPr id="5" name="Text 2"/>
          <p:cNvSpPr/>
          <p:nvPr/>
        </p:nvSpPr>
        <p:spPr>
          <a:xfrm>
            <a:off x="968693" y="3580209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Leonardo da Vinci</a:t>
            </a:r>
            <a:endParaRPr lang="en-US" sz="2287" dirty="0"/>
          </a:p>
        </p:txBody>
      </p:sp>
      <p:sp>
        <p:nvSpPr>
          <p:cNvPr id="6" name="Text 3"/>
          <p:cNvSpPr/>
          <p:nvPr/>
        </p:nvSpPr>
        <p:spPr>
          <a:xfrm>
            <a:off x="968693" y="4190167"/>
            <a:ext cx="382893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Pintor icônico, estudioso da ciência e anatomia, personificando o ideal do "homem universal".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407462" y="3580209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Michelangelo</a:t>
            </a:r>
            <a:endParaRPr lang="en-US" sz="2287" dirty="0"/>
          </a:p>
        </p:txBody>
      </p:sp>
      <p:sp>
        <p:nvSpPr>
          <p:cNvPr id="8" name="Text 5"/>
          <p:cNvSpPr/>
          <p:nvPr/>
        </p:nvSpPr>
        <p:spPr>
          <a:xfrm>
            <a:off x="5407462" y="4190167"/>
            <a:ext cx="382893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Escultor monumental, arquiteto, deixando um legado de obras-primas que expressam introspecção e domínio da forma humana.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46231" y="3580209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Outros Mestres</a:t>
            </a:r>
            <a:endParaRPr lang="en-US" sz="2287" dirty="0"/>
          </a:p>
        </p:txBody>
      </p:sp>
      <p:sp>
        <p:nvSpPr>
          <p:cNvPr id="10" name="Text 7"/>
          <p:cNvSpPr/>
          <p:nvPr/>
        </p:nvSpPr>
        <p:spPr>
          <a:xfrm>
            <a:off x="9846231" y="4190167"/>
            <a:ext cx="382893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Rafael Sanzio e Sandro Botticelli, cada um com contribuições únicas ao desenvolvimento da arte renascentista.</a:t>
            </a:r>
            <a:endParaRPr lang="en-US" sz="1944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1999" y="1080016"/>
            <a:ext cx="6827758" cy="6318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976"/>
              </a:lnSpc>
              <a:buNone/>
            </a:pPr>
            <a:r>
              <a:rPr lang="en-US" sz="3981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Renascimento Norte-Europeu</a:t>
            </a:r>
            <a:endParaRPr lang="en-US" sz="3981" dirty="0"/>
          </a:p>
        </p:txBody>
      </p:sp>
      <p:sp>
        <p:nvSpPr>
          <p:cNvPr id="6" name="Shape 2"/>
          <p:cNvSpPr/>
          <p:nvPr/>
        </p:nvSpPr>
        <p:spPr>
          <a:xfrm>
            <a:off x="1060847" y="2034064"/>
            <a:ext cx="26789" cy="5115520"/>
          </a:xfrm>
          <a:prstGeom prst="rect">
            <a:avLst/>
          </a:prstGeom>
          <a:solidFill>
            <a:srgbClr val="262654"/>
          </a:solidFill>
          <a:ln/>
        </p:spPr>
      </p:sp>
      <p:sp>
        <p:nvSpPr>
          <p:cNvPr id="7" name="Shape 3"/>
          <p:cNvSpPr/>
          <p:nvPr/>
        </p:nvSpPr>
        <p:spPr>
          <a:xfrm>
            <a:off x="1315879" y="2504063"/>
            <a:ext cx="751999" cy="26789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8" name="Shape 4"/>
          <p:cNvSpPr/>
          <p:nvPr/>
        </p:nvSpPr>
        <p:spPr>
          <a:xfrm>
            <a:off x="832485" y="2275761"/>
            <a:ext cx="483394" cy="483394"/>
          </a:xfrm>
          <a:prstGeom prst="roundRect">
            <a:avLst>
              <a:gd name="adj" fmla="val 80006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983099" y="2365772"/>
            <a:ext cx="182047" cy="303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88"/>
              </a:lnSpc>
              <a:buNone/>
            </a:pPr>
            <a:r>
              <a:rPr lang="en-US" sz="2388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388" dirty="0"/>
          </a:p>
        </p:txBody>
      </p:sp>
      <p:sp>
        <p:nvSpPr>
          <p:cNvPr id="10" name="Text 6"/>
          <p:cNvSpPr/>
          <p:nvPr/>
        </p:nvSpPr>
        <p:spPr>
          <a:xfrm>
            <a:off x="2255877" y="2248853"/>
            <a:ext cx="2527697" cy="3158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88"/>
              </a:lnSpc>
              <a:buNone/>
            </a:pPr>
            <a:r>
              <a:rPr lang="en-US" sz="1990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Jan van Eyck</a:t>
            </a:r>
            <a:endParaRPr lang="en-US" sz="1990" dirty="0"/>
          </a:p>
        </p:txBody>
      </p:sp>
      <p:sp>
        <p:nvSpPr>
          <p:cNvPr id="11" name="Text 7"/>
          <p:cNvSpPr/>
          <p:nvPr/>
        </p:nvSpPr>
        <p:spPr>
          <a:xfrm>
            <a:off x="2255877" y="2693551"/>
            <a:ext cx="6136124" cy="6877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07"/>
              </a:lnSpc>
              <a:buNone/>
            </a:pPr>
            <a:r>
              <a:rPr lang="en-US" sz="1692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Pintor flamengo, celebrado por suas pinturas detalhadas e realistas, como "O Casal Arnolfini".</a:t>
            </a:r>
            <a:endParaRPr lang="en-US" sz="1692" dirty="0"/>
          </a:p>
        </p:txBody>
      </p:sp>
      <p:sp>
        <p:nvSpPr>
          <p:cNvPr id="12" name="Shape 8"/>
          <p:cNvSpPr/>
          <p:nvPr/>
        </p:nvSpPr>
        <p:spPr>
          <a:xfrm>
            <a:off x="1315879" y="4280833"/>
            <a:ext cx="751999" cy="26789"/>
          </a:xfrm>
          <a:prstGeom prst="rect">
            <a:avLst/>
          </a:prstGeom>
          <a:solidFill>
            <a:srgbClr val="D7425E"/>
          </a:solidFill>
          <a:ln/>
        </p:spPr>
      </p:sp>
      <p:sp>
        <p:nvSpPr>
          <p:cNvPr id="13" name="Shape 9"/>
          <p:cNvSpPr/>
          <p:nvPr/>
        </p:nvSpPr>
        <p:spPr>
          <a:xfrm>
            <a:off x="832485" y="4052530"/>
            <a:ext cx="483394" cy="483394"/>
          </a:xfrm>
          <a:prstGeom prst="roundRect">
            <a:avLst>
              <a:gd name="adj" fmla="val 80006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83099" y="4142542"/>
            <a:ext cx="182047" cy="303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88"/>
              </a:lnSpc>
              <a:buNone/>
            </a:pPr>
            <a:r>
              <a:rPr lang="en-US" sz="2388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388" dirty="0"/>
          </a:p>
        </p:txBody>
      </p:sp>
      <p:sp>
        <p:nvSpPr>
          <p:cNvPr id="15" name="Text 11"/>
          <p:cNvSpPr/>
          <p:nvPr/>
        </p:nvSpPr>
        <p:spPr>
          <a:xfrm>
            <a:off x="2255877" y="4025622"/>
            <a:ext cx="2527697" cy="3158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88"/>
              </a:lnSpc>
              <a:buNone/>
            </a:pPr>
            <a:r>
              <a:rPr lang="en-US" sz="1990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Albrecht Dürer</a:t>
            </a:r>
            <a:endParaRPr lang="en-US" sz="1990" dirty="0"/>
          </a:p>
        </p:txBody>
      </p:sp>
      <p:sp>
        <p:nvSpPr>
          <p:cNvPr id="16" name="Text 12"/>
          <p:cNvSpPr/>
          <p:nvPr/>
        </p:nvSpPr>
        <p:spPr>
          <a:xfrm>
            <a:off x="2255877" y="4470321"/>
            <a:ext cx="6136124" cy="6877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07"/>
              </a:lnSpc>
              <a:buNone/>
            </a:pPr>
            <a:r>
              <a:rPr lang="en-US" sz="1692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Mestre da gravura, combinando habilidade técnica excepcional com interesse pela anatomia e geometria.</a:t>
            </a:r>
            <a:endParaRPr lang="en-US" sz="1692" dirty="0"/>
          </a:p>
        </p:txBody>
      </p:sp>
      <p:sp>
        <p:nvSpPr>
          <p:cNvPr id="17" name="Shape 13"/>
          <p:cNvSpPr/>
          <p:nvPr/>
        </p:nvSpPr>
        <p:spPr>
          <a:xfrm>
            <a:off x="1315879" y="6057602"/>
            <a:ext cx="751999" cy="26789"/>
          </a:xfrm>
          <a:prstGeom prst="rect">
            <a:avLst/>
          </a:prstGeom>
          <a:solidFill>
            <a:srgbClr val="DD785E"/>
          </a:solidFill>
          <a:ln/>
        </p:spPr>
      </p:sp>
      <p:sp>
        <p:nvSpPr>
          <p:cNvPr id="18" name="Shape 14"/>
          <p:cNvSpPr/>
          <p:nvPr/>
        </p:nvSpPr>
        <p:spPr>
          <a:xfrm>
            <a:off x="832485" y="5829300"/>
            <a:ext cx="483394" cy="483394"/>
          </a:xfrm>
          <a:prstGeom prst="roundRect">
            <a:avLst>
              <a:gd name="adj" fmla="val 80006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983099" y="5919311"/>
            <a:ext cx="182047" cy="303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88"/>
              </a:lnSpc>
              <a:buNone/>
            </a:pPr>
            <a:r>
              <a:rPr lang="en-US" sz="2388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388" dirty="0"/>
          </a:p>
        </p:txBody>
      </p:sp>
      <p:sp>
        <p:nvSpPr>
          <p:cNvPr id="20" name="Text 16"/>
          <p:cNvSpPr/>
          <p:nvPr/>
        </p:nvSpPr>
        <p:spPr>
          <a:xfrm>
            <a:off x="2255877" y="5802392"/>
            <a:ext cx="2527697" cy="3158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88"/>
              </a:lnSpc>
              <a:buNone/>
            </a:pPr>
            <a:r>
              <a:rPr lang="en-US" sz="1990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Estilo Nórdico</a:t>
            </a:r>
            <a:endParaRPr lang="en-US" sz="1990" dirty="0"/>
          </a:p>
        </p:txBody>
      </p:sp>
      <p:sp>
        <p:nvSpPr>
          <p:cNvPr id="21" name="Text 17"/>
          <p:cNvSpPr/>
          <p:nvPr/>
        </p:nvSpPr>
        <p:spPr>
          <a:xfrm>
            <a:off x="2255877" y="6247090"/>
            <a:ext cx="6136124" cy="6877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07"/>
              </a:lnSpc>
              <a:buNone/>
            </a:pPr>
            <a:r>
              <a:rPr lang="en-US" sz="1692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Diferente da abordagem italiana, com uma ênfase na técnica refinada e no simbolismo.</a:t>
            </a:r>
            <a:endParaRPr lang="en-US" sz="1692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2808565"/>
            <a:ext cx="7415927" cy="14520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 Maneirismo e a Expressão Artística Distinta</a:t>
            </a:r>
            <a:endParaRPr lang="en-US" sz="4574" dirty="0"/>
          </a:p>
        </p:txBody>
      </p:sp>
      <p:sp>
        <p:nvSpPr>
          <p:cNvPr id="6" name="Text 2"/>
          <p:cNvSpPr/>
          <p:nvPr/>
        </p:nvSpPr>
        <p:spPr>
          <a:xfrm>
            <a:off x="6350437" y="4630936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Após o apogeu do Renascimento, o Maneirismo surgiu como um movimento que questionava e expandia as convenções estabelecidas.</a:t>
            </a:r>
            <a:endParaRPr lang="en-US" sz="1944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68693" y="3925133"/>
            <a:ext cx="7916823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Características do Maneirismo</a:t>
            </a:r>
            <a:endParaRPr lang="en-US" sz="4574" dirty="0"/>
          </a:p>
        </p:txBody>
      </p:sp>
      <p:sp>
        <p:nvSpPr>
          <p:cNvPr id="6" name="Shape 2"/>
          <p:cNvSpPr/>
          <p:nvPr/>
        </p:nvSpPr>
        <p:spPr>
          <a:xfrm>
            <a:off x="968693" y="5299115"/>
            <a:ext cx="555427" cy="555427"/>
          </a:xfrm>
          <a:prstGeom prst="roundRect">
            <a:avLst>
              <a:gd name="adj" fmla="val 80010"/>
            </a:avLst>
          </a:prstGeom>
          <a:solidFill>
            <a:srgbClr val="00002E"/>
          </a:solidFill>
          <a:ln w="3048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141809" y="5402580"/>
            <a:ext cx="209193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44"/>
              </a:lnSpc>
              <a:buNone/>
            </a:pPr>
            <a:r>
              <a:rPr lang="en-US" sz="274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744" dirty="0"/>
          </a:p>
        </p:txBody>
      </p:sp>
      <p:sp>
        <p:nvSpPr>
          <p:cNvPr id="8" name="Text 4"/>
          <p:cNvSpPr/>
          <p:nvPr/>
        </p:nvSpPr>
        <p:spPr>
          <a:xfrm>
            <a:off x="1770936" y="5299115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Complexidade</a:t>
            </a:r>
            <a:endParaRPr lang="en-US" sz="2287" dirty="0"/>
          </a:p>
        </p:txBody>
      </p:sp>
      <p:sp>
        <p:nvSpPr>
          <p:cNvPr id="9" name="Text 5"/>
          <p:cNvSpPr/>
          <p:nvPr/>
        </p:nvSpPr>
        <p:spPr>
          <a:xfrm>
            <a:off x="1770936" y="5810369"/>
            <a:ext cx="3264218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Composições dinâmicas e emotivas, desafiando a harmonia e o equilíbrio renascentistas.</a:t>
            </a:r>
            <a:endParaRPr lang="en-US" sz="1944" dirty="0"/>
          </a:p>
        </p:txBody>
      </p:sp>
      <p:sp>
        <p:nvSpPr>
          <p:cNvPr id="10" name="Shape 6"/>
          <p:cNvSpPr/>
          <p:nvPr/>
        </p:nvSpPr>
        <p:spPr>
          <a:xfrm>
            <a:off x="5281970" y="5299115"/>
            <a:ext cx="555427" cy="555427"/>
          </a:xfrm>
          <a:prstGeom prst="roundRect">
            <a:avLst>
              <a:gd name="adj" fmla="val 80010"/>
            </a:avLst>
          </a:prstGeom>
          <a:solidFill>
            <a:srgbClr val="00002E"/>
          </a:solidFill>
          <a:ln w="30480">
            <a:solidFill>
              <a:srgbClr val="FFFFFF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455087" y="5402580"/>
            <a:ext cx="209193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44"/>
              </a:lnSpc>
              <a:buNone/>
            </a:pPr>
            <a:r>
              <a:rPr lang="en-US" sz="274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744" dirty="0"/>
          </a:p>
        </p:txBody>
      </p:sp>
      <p:sp>
        <p:nvSpPr>
          <p:cNvPr id="12" name="Text 8"/>
          <p:cNvSpPr/>
          <p:nvPr/>
        </p:nvSpPr>
        <p:spPr>
          <a:xfrm>
            <a:off x="6084213" y="5299115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Distorção das Formas</a:t>
            </a:r>
            <a:endParaRPr lang="en-US" sz="2287" dirty="0"/>
          </a:p>
        </p:txBody>
      </p:sp>
      <p:sp>
        <p:nvSpPr>
          <p:cNvPr id="13" name="Text 9"/>
          <p:cNvSpPr/>
          <p:nvPr/>
        </p:nvSpPr>
        <p:spPr>
          <a:xfrm>
            <a:off x="6084213" y="5810369"/>
            <a:ext cx="326421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Figuras elongadas e estilizadas, como na obra de Parmigianino.</a:t>
            </a:r>
            <a:endParaRPr lang="en-US" sz="1944" dirty="0"/>
          </a:p>
        </p:txBody>
      </p:sp>
      <p:sp>
        <p:nvSpPr>
          <p:cNvPr id="14" name="Shape 10"/>
          <p:cNvSpPr/>
          <p:nvPr/>
        </p:nvSpPr>
        <p:spPr>
          <a:xfrm>
            <a:off x="9595247" y="5299115"/>
            <a:ext cx="555427" cy="555427"/>
          </a:xfrm>
          <a:prstGeom prst="roundRect">
            <a:avLst>
              <a:gd name="adj" fmla="val 80010"/>
            </a:avLst>
          </a:prstGeom>
          <a:solidFill>
            <a:srgbClr val="00002E"/>
          </a:solidFill>
          <a:ln w="30480">
            <a:solidFill>
              <a:srgbClr val="FFFFFF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768364" y="5402580"/>
            <a:ext cx="209193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44"/>
              </a:lnSpc>
              <a:buNone/>
            </a:pPr>
            <a:r>
              <a:rPr lang="en-US" sz="2744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744" dirty="0"/>
          </a:p>
        </p:txBody>
      </p:sp>
      <p:sp>
        <p:nvSpPr>
          <p:cNvPr id="16" name="Text 12"/>
          <p:cNvSpPr/>
          <p:nvPr/>
        </p:nvSpPr>
        <p:spPr>
          <a:xfrm>
            <a:off x="10397490" y="5299115"/>
            <a:ext cx="3106103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Exuberância Decorativa</a:t>
            </a:r>
            <a:endParaRPr lang="en-US" sz="2287" dirty="0"/>
          </a:p>
        </p:txBody>
      </p:sp>
      <p:sp>
        <p:nvSpPr>
          <p:cNvPr id="17" name="Text 13"/>
          <p:cNvSpPr/>
          <p:nvPr/>
        </p:nvSpPr>
        <p:spPr>
          <a:xfrm>
            <a:off x="10397490" y="5810369"/>
            <a:ext cx="326421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Uma ênfase na ornamentação e na riqueza visual.</a:t>
            </a:r>
            <a:endParaRPr lang="en-US" sz="1944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68693" y="3984188"/>
            <a:ext cx="6130290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 Maneirismo em Ação</a:t>
            </a:r>
            <a:endParaRPr lang="en-US" sz="4574" dirty="0"/>
          </a:p>
        </p:txBody>
      </p:sp>
      <p:sp>
        <p:nvSpPr>
          <p:cNvPr id="6" name="Shape 2"/>
          <p:cNvSpPr/>
          <p:nvPr/>
        </p:nvSpPr>
        <p:spPr>
          <a:xfrm>
            <a:off x="968693" y="5080516"/>
            <a:ext cx="6223040" cy="2250996"/>
          </a:xfrm>
          <a:prstGeom prst="roundRect">
            <a:avLst>
              <a:gd name="adj" fmla="val 19742"/>
            </a:avLst>
          </a:prstGeom>
          <a:solidFill>
            <a:srgbClr val="00002E"/>
          </a:solidFill>
          <a:ln w="3048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245989" y="5357813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El Greco</a:t>
            </a:r>
            <a:endParaRPr lang="en-US" sz="2287" dirty="0"/>
          </a:p>
        </p:txBody>
      </p:sp>
      <p:sp>
        <p:nvSpPr>
          <p:cNvPr id="8" name="Text 4"/>
          <p:cNvSpPr/>
          <p:nvPr/>
        </p:nvSpPr>
        <p:spPr>
          <a:xfrm>
            <a:off x="1245989" y="5869067"/>
            <a:ext cx="566844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Suas obras, como "O Enterro do Conde de Orgaz", exemplificam a intensidade emocional e a exuberância espiritual do Maneirismo.</a:t>
            </a:r>
            <a:endParaRPr lang="en-US" sz="1944" dirty="0"/>
          </a:p>
        </p:txBody>
      </p:sp>
      <p:sp>
        <p:nvSpPr>
          <p:cNvPr id="9" name="Shape 5"/>
          <p:cNvSpPr/>
          <p:nvPr/>
        </p:nvSpPr>
        <p:spPr>
          <a:xfrm>
            <a:off x="7438549" y="5080516"/>
            <a:ext cx="6223040" cy="2250996"/>
          </a:xfrm>
          <a:prstGeom prst="roundRect">
            <a:avLst>
              <a:gd name="adj" fmla="val 19742"/>
            </a:avLst>
          </a:prstGeom>
          <a:solidFill>
            <a:srgbClr val="00002E"/>
          </a:solidFill>
          <a:ln w="30480">
            <a:solidFill>
              <a:srgbClr val="FFFFF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7715845" y="5357813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Parmigianino</a:t>
            </a:r>
            <a:endParaRPr lang="en-US" sz="2287" dirty="0"/>
          </a:p>
        </p:txBody>
      </p:sp>
      <p:sp>
        <p:nvSpPr>
          <p:cNvPr id="11" name="Text 7"/>
          <p:cNvSpPr/>
          <p:nvPr/>
        </p:nvSpPr>
        <p:spPr>
          <a:xfrm>
            <a:off x="7715845" y="5869067"/>
            <a:ext cx="566844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Sua "Madona com o Longo Pescoço" apresenta uma figura estilizada, desafiando as proporções tradicionais.</a:t>
            </a:r>
            <a:endParaRPr lang="en-US" sz="1944" dirty="0"/>
          </a:p>
        </p:txBody>
      </p:sp>
      <p:pic>
        <p:nvPicPr>
          <p:cNvPr id="1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2974062"/>
            <a:ext cx="6608802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 Legado do Maneirismo</a:t>
            </a:r>
            <a:endParaRPr lang="en-US" sz="4574" dirty="0"/>
          </a:p>
        </p:txBody>
      </p:sp>
      <p:sp>
        <p:nvSpPr>
          <p:cNvPr id="6" name="Text 2"/>
          <p:cNvSpPr/>
          <p:nvPr/>
        </p:nvSpPr>
        <p:spPr>
          <a:xfrm>
            <a:off x="864037" y="4070390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 Maneirismo deixou uma marca duradoura na história da arte, expandindo os limites da expressão artística e preparando o caminho para os desenvolvimentos futuros.</a:t>
            </a:r>
            <a:endParaRPr lang="en-US" sz="1944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2024-07-06T18:02:24Z</dcterms:created>
  <dcterms:modified xsi:type="dcterms:W3CDTF">2024-07-06T18:02:24Z</dcterms:modified>
</cp:coreProperties>
</file>